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sldIdLst>
    <p:sldId id="281" r:id="rId2"/>
    <p:sldId id="324" r:id="rId3"/>
    <p:sldId id="325" r:id="rId4"/>
    <p:sldId id="326" r:id="rId5"/>
    <p:sldId id="330" r:id="rId6"/>
    <p:sldId id="329" r:id="rId7"/>
    <p:sldId id="328" r:id="rId8"/>
    <p:sldId id="322" r:id="rId9"/>
    <p:sldId id="320" r:id="rId10"/>
    <p:sldId id="333" r:id="rId11"/>
    <p:sldId id="351" r:id="rId12"/>
    <p:sldId id="334" r:id="rId13"/>
    <p:sldId id="335" r:id="rId14"/>
    <p:sldId id="347" r:id="rId15"/>
    <p:sldId id="350" r:id="rId16"/>
    <p:sldId id="336" r:id="rId17"/>
    <p:sldId id="337" r:id="rId18"/>
    <p:sldId id="349" r:id="rId19"/>
    <p:sldId id="348" r:id="rId20"/>
    <p:sldId id="338" r:id="rId21"/>
    <p:sldId id="339" r:id="rId22"/>
    <p:sldId id="340" r:id="rId23"/>
    <p:sldId id="345" r:id="rId24"/>
    <p:sldId id="342" r:id="rId25"/>
    <p:sldId id="346" r:id="rId26"/>
    <p:sldId id="343" r:id="rId27"/>
    <p:sldId id="331" r:id="rId28"/>
    <p:sldId id="341" r:id="rId29"/>
    <p:sldId id="314" r:id="rId30"/>
    <p:sldId id="316" r:id="rId31"/>
    <p:sldId id="317" r:id="rId32"/>
    <p:sldId id="318" r:id="rId33"/>
    <p:sldId id="315" r:id="rId3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AD2AA-18DD-043A-B579-78692AC1AA15}" v="25" dt="2020-09-09T22:12:17.444"/>
    <p1510:client id="{1CF77153-2BDA-7A13-767C-9DF059734CE1}" v="129" dt="2020-09-14T22:13:48.787"/>
    <p1510:client id="{7FB5B5B4-A12E-D711-9AD8-F08F79CE12A5}" v="106" dt="2022-03-09T15:45:25.152"/>
    <p1510:client id="{8643EAE7-7E26-409E-AC31-6458574433BE}" v="100" dt="2020-09-07T22:19:40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image" Target="../media/image2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watch?v=SuPOQyJb7l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Mapa&#10;&#10;Descripción generada automáticamente">
            <a:extLst>
              <a:ext uri="{FF2B5EF4-FFF2-40B4-BE49-F238E27FC236}">
                <a16:creationId xmlns:a16="http://schemas.microsoft.com/office/drawing/2014/main" id="{A1B34D5C-A136-42DD-9237-BA198050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7" y="559130"/>
            <a:ext cx="8709407" cy="5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1798: </a:t>
            </a:r>
            <a:r>
              <a:rPr lang="en-US" altLang="es-MX" sz="3200">
                <a:latin typeface="Arial" panose="020B0604020202020204" pitchFamily="34" charset="0"/>
              </a:rPr>
              <a:t>Napoleón invade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6267" y="3465689"/>
            <a:ext cx="5006623" cy="523220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El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otro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estereotipo</a:t>
            </a:r>
            <a:r>
              <a:rPr lang="en-US" altLang="es-MX" sz="2800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2800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2800">
              <a:solidFill>
                <a:srgbClr val="FFCC66"/>
              </a:solidFill>
              <a:latin typeface="Arial"/>
              <a:cs typeface="Arial"/>
            </a:endParaRP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1848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República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influencia</a:t>
            </a:r>
            <a:r>
              <a:rPr lang="en-US" altLang="es-MX" sz="3200" dirty="0">
                <a:latin typeface="Arial"/>
                <a:cs typeface="Arial"/>
              </a:rPr>
              <a:t> de EEUU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Federalismo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Bicameralismo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Separación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Ejecutivo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Legislativo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 - </a:t>
            </a:r>
            <a:r>
              <a:rPr lang="en-US" altLang="es-MX" sz="3200" dirty="0" err="1">
                <a:latin typeface="Arial"/>
                <a:cs typeface="Arial"/>
              </a:rPr>
              <a:t>Sufragio</a:t>
            </a:r>
            <a:r>
              <a:rPr lang="en-US" altLang="es-MX" sz="3200" dirty="0">
                <a:latin typeface="Arial"/>
                <a:cs typeface="Arial"/>
              </a:rPr>
              <a:t> universal (Francia, II Imperio) </a:t>
            </a:r>
            <a:endParaRPr lang="en-US" altLang="es-MX" sz="3200" dirty="0">
              <a:latin typeface="Arial" panose="020B0604020202020204" pitchFamily="34" charset="0"/>
            </a:endParaRP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08966"/>
            <a:ext cx="8153400" cy="1077218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Romanticismo</a:t>
            </a:r>
            <a:r>
              <a:rPr lang="en-US" altLang="es-MX" sz="3200" dirty="0">
                <a:latin typeface="Arial"/>
                <a:cs typeface="Arial"/>
              </a:rPr>
              <a:t>=</a:t>
            </a:r>
            <a:r>
              <a:rPr lang="en-US" altLang="es-MX" sz="3200" dirty="0" err="1">
                <a:latin typeface="Arial"/>
                <a:cs typeface="Arial"/>
              </a:rPr>
              <a:t>rescate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pasado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 err="1">
                <a:latin typeface="Arial"/>
                <a:cs typeface="Arial"/>
              </a:rPr>
              <a:t>elementos</a:t>
            </a:r>
            <a:r>
              <a:rPr lang="en-US" altLang="es-MX" sz="3200" dirty="0">
                <a:latin typeface="Arial"/>
                <a:cs typeface="Arial"/>
              </a:rPr>
              <a:t> de </a:t>
            </a:r>
            <a:r>
              <a:rPr lang="en-US" altLang="es-MX" sz="3200" dirty="0" err="1">
                <a:latin typeface="Arial"/>
                <a:cs typeface="Arial"/>
              </a:rPr>
              <a:t>democracia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directa</a:t>
            </a:r>
            <a:endParaRPr lang="en-US" altLang="es-MX" sz="3200" dirty="0">
              <a:latin typeface="Arial"/>
              <a:cs typeface="Arial"/>
            </a:endParaRPr>
          </a:p>
        </p:txBody>
      </p:sp>
      <p:pic>
        <p:nvPicPr>
          <p:cNvPr id="2" name="Imagen 2" descr="Un grupo de personas en un evento&#10;&#10;Descripción generada automáticamente">
            <a:extLst>
              <a:ext uri="{FF2B5EF4-FFF2-40B4-BE49-F238E27FC236}">
                <a16:creationId xmlns:a16="http://schemas.microsoft.com/office/drawing/2014/main" id="{61CF1947-D8EF-4A55-85B1-78AA0A0C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56" y="941229"/>
            <a:ext cx="2743200" cy="182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14340" name="3 Imagen">
            <a:extLst>
              <a:ext uri="{FF2B5EF4-FFF2-40B4-BE49-F238E27FC236}">
                <a16:creationId xmlns:a16="http://schemas.microsoft.com/office/drawing/2014/main" id="{63752EAC-9649-4773-8C8B-BD1F9CA9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>
            <a:extLst>
              <a:ext uri="{FF2B5EF4-FFF2-40B4-BE49-F238E27FC236}">
                <a16:creationId xmlns:a16="http://schemas.microsoft.com/office/drawing/2014/main" id="{C9334A01-59E3-4C01-876F-50DDC432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>
            <a:extLst>
              <a:ext uri="{FF2B5EF4-FFF2-40B4-BE49-F238E27FC236}">
                <a16:creationId xmlns:a16="http://schemas.microsoft.com/office/drawing/2014/main" id="{CD9337E6-5466-499F-9537-D511CA66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5963"/>
            <a:ext cx="86010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34820" name="Picture 4" descr="Bundesratsfoto 2020.jpg">
            <a:extLst>
              <a:ext uri="{FF2B5EF4-FFF2-40B4-BE49-F238E27FC236}">
                <a16:creationId xmlns:a16="http://schemas.microsoft.com/office/drawing/2014/main" id="{79AA2B1E-6F81-4492-94A6-715FCF6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025775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Bélgica sí es parlamentaria, pero coalición limita el dominio del gabinete</a:t>
            </a: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20oct2019 = </a:t>
            </a:r>
            <a:r>
              <a:rPr lang="en-US" altLang="es-MX" sz="3200" dirty="0" err="1">
                <a:latin typeface="Arial"/>
                <a:cs typeface="Arial"/>
              </a:rPr>
              <a:t>elección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CdP</a:t>
            </a:r>
            <a:r>
              <a:rPr lang="en-US" altLang="es-MX" sz="3200" dirty="0">
                <a:latin typeface="Arial"/>
                <a:cs typeface="Arial"/>
              </a:rPr>
              <a:t>; CF hasta </a:t>
            </a:r>
            <a:r>
              <a:rPr lang="en-US" altLang="es-MX" sz="3200" dirty="0" err="1">
                <a:latin typeface="Arial"/>
                <a:cs typeface="Arial"/>
              </a:rPr>
              <a:t>diciembre</a:t>
            </a:r>
            <a:endParaRPr lang="en-US" altLang="es-MX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>
                <a:latin typeface="Arial" panose="020B0604020202020204" pitchFamily="34" charset="0"/>
              </a:rPr>
              <a:t>dêmos</a:t>
            </a:r>
            <a:r>
              <a:rPr lang="en-US" altLang="es-MX" sz="3200" b="1">
                <a:latin typeface="Arial" panose="020B0604020202020204" pitchFamily="34" charset="0"/>
              </a:rPr>
              <a:t> + </a:t>
            </a:r>
            <a:r>
              <a:rPr lang="en-US" altLang="es-MX" sz="3200" b="1" i="1">
                <a:latin typeface="Arial" panose="020B0604020202020204" pitchFamily="34" charset="0"/>
              </a:rPr>
              <a:t>kratos </a:t>
            </a:r>
            <a:r>
              <a:rPr lang="en-US" altLang="es-MX" sz="3200" b="1">
                <a:latin typeface="Arial" panose="020B0604020202020204" pitchFamily="34" charset="0"/>
              </a:rPr>
              <a:t>: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“Gobierno popular”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Suele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latin typeface="Arial"/>
                  <a:cs typeface="Arial"/>
                </a:rPr>
                <a:t>tácitamente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 dirty="0" err="1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latin typeface="Arial" panose="020B0604020202020204" pitchFamily="34" charset="0"/>
                </a:rPr>
                <a:t>“Gobierno popular por</a:t>
              </a:r>
              <a:r>
                <a:rPr lang="en-US" altLang="es-MX" sz="3200" b="1">
                  <a:solidFill>
                    <a:srgbClr val="FFCC66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mayoría</a:t>
              </a:r>
              <a:r>
                <a:rPr lang="en-US" altLang="es-MX" sz="3200" b="1">
                  <a:latin typeface="Arial" panose="020B0604020202020204" pitchFamily="34" charset="0"/>
                </a:rPr>
                <a:t>”</a:t>
              </a:r>
              <a:endParaRPr lang="en-US" altLang="es-MX" sz="3200" b="1">
                <a:solidFill>
                  <a:srgbClr val="FFCC6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Interpretación mayoritaria 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tiene elementos de exclusión: la minoría es sólo oposición, no participa en las decisiones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 err="1">
                <a:latin typeface="Arial"/>
                <a:cs typeface="Arial"/>
              </a:rPr>
              <a:t>Resolución</a:t>
            </a:r>
            <a:r>
              <a:rPr lang="en-US" altLang="es-MX" sz="3200" dirty="0">
                <a:latin typeface="Arial"/>
                <a:cs typeface="Arial"/>
              </a:rPr>
              <a:t> de los </a:t>
            </a:r>
            <a:r>
              <a:rPr lang="en-US" altLang="es-MX" sz="3200" dirty="0" err="1">
                <a:latin typeface="Arial"/>
                <a:cs typeface="Arial"/>
              </a:rPr>
              <a:t>conflictos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determinó</a:t>
            </a:r>
            <a:r>
              <a:rPr lang="en-US" altLang="es-MX" sz="3200" dirty="0">
                <a:latin typeface="Arial"/>
                <a:cs typeface="Arial"/>
              </a:rPr>
              <a:t> la </a:t>
            </a:r>
            <a:r>
              <a:rPr lang="en-US" altLang="es-MX" sz="3200" dirty="0" err="1">
                <a:latin typeface="Arial"/>
                <a:cs typeface="Arial"/>
              </a:rPr>
              <a:t>segmentación</a:t>
            </a:r>
            <a:r>
              <a:rPr lang="en-US" altLang="es-MX" sz="3200" dirty="0">
                <a:latin typeface="Arial"/>
                <a:cs typeface="Arial"/>
              </a:rPr>
              <a:t> +/- </a:t>
            </a:r>
            <a:r>
              <a:rPr lang="en-US" altLang="es-MX" sz="3200" dirty="0" err="1">
                <a:latin typeface="Arial"/>
                <a:cs typeface="Arial"/>
              </a:rPr>
              <a:t>heterogénea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>
                <a:latin typeface="Arial"/>
                <a:cs typeface="Arial"/>
              </a:rPr>
              <a:t>Duverger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factores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mecánico</a:t>
            </a:r>
            <a:r>
              <a:rPr lang="en-US" altLang="es-MX" sz="3200" dirty="0">
                <a:latin typeface="Arial"/>
                <a:cs typeface="Arial"/>
              </a:rPr>
              <a:t> y </a:t>
            </a:r>
            <a:r>
              <a:rPr lang="en-US" altLang="es-MX" sz="3200" dirty="0" err="1">
                <a:latin typeface="Arial"/>
                <a:cs typeface="Arial"/>
              </a:rPr>
              <a:t>psicológico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</a:rPr>
            </a:br>
            <a:r>
              <a:rPr lang="en-US" altLang="es-MX" sz="3200" b="1" dirty="0">
                <a:latin typeface="Arial"/>
                <a:cs typeface="Arial"/>
              </a:rPr>
              <a:t>Cox</a:t>
            </a:r>
            <a:r>
              <a:rPr lang="en-US" altLang="es-MX" sz="3200" dirty="0">
                <a:latin typeface="Arial"/>
                <a:cs typeface="Arial"/>
              </a:rPr>
              <a:t>: </a:t>
            </a:r>
            <a:r>
              <a:rPr lang="en-US" altLang="es-MX" sz="3200" dirty="0" err="1">
                <a:latin typeface="Arial"/>
                <a:cs typeface="Arial"/>
              </a:rPr>
              <a:t>operan</a:t>
            </a:r>
            <a:r>
              <a:rPr lang="en-US" altLang="es-MX" sz="3200" dirty="0">
                <a:latin typeface="Arial"/>
                <a:cs typeface="Arial"/>
              </a:rPr>
              <a:t> tanto en la </a:t>
            </a:r>
            <a:r>
              <a:rPr lang="en-US" altLang="es-MX" sz="3200" dirty="0" err="1">
                <a:latin typeface="Arial"/>
                <a:cs typeface="Arial"/>
              </a:rPr>
              <a:t>mente</a:t>
            </a:r>
            <a:r>
              <a:rPr lang="en-US" altLang="es-MX" sz="3200" dirty="0">
                <a:latin typeface="Arial"/>
                <a:cs typeface="Arial"/>
              </a:rPr>
              <a:t> del </a:t>
            </a:r>
            <a:r>
              <a:rPr lang="en-US" altLang="es-MX" sz="3200" dirty="0" err="1">
                <a:latin typeface="Arial"/>
                <a:cs typeface="Arial"/>
              </a:rPr>
              <a:t>votante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(</a:t>
            </a:r>
            <a:r>
              <a:rPr lang="en-US" altLang="es-MX" sz="3200" dirty="0" err="1">
                <a:latin typeface="Arial"/>
                <a:cs typeface="Arial"/>
              </a:rPr>
              <a:t>vía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expectativas</a:t>
            </a:r>
            <a:r>
              <a:rPr lang="en-US" altLang="es-MX" sz="3200" dirty="0">
                <a:latin typeface="Arial"/>
                <a:cs typeface="Arial"/>
              </a:rPr>
              <a:t>) en la de los empresarios </a:t>
            </a:r>
            <a:r>
              <a:rPr lang="en-US" altLang="es-MX" sz="3200" dirty="0" err="1">
                <a:latin typeface="Arial"/>
                <a:cs typeface="Arial"/>
              </a:rPr>
              <a:t>políticos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Plebiscito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sinónimo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suele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aplicarse</a:t>
            </a:r>
            <a:r>
              <a:rPr lang="en-US" altLang="es-MX" sz="3200" dirty="0">
                <a:latin typeface="Arial"/>
                <a:cs typeface="Arial"/>
              </a:rPr>
              <a:t> a la </a:t>
            </a:r>
            <a:r>
              <a:rPr lang="en-US" altLang="es-MX" sz="3200" dirty="0" err="1">
                <a:latin typeface="Arial"/>
                <a:cs typeface="Arial"/>
              </a:rPr>
              <a:t>permanencia</a:t>
            </a:r>
            <a:r>
              <a:rPr lang="en-US" altLang="es-MX" sz="3200" dirty="0">
                <a:latin typeface="Arial"/>
                <a:cs typeface="Arial"/>
              </a:rPr>
              <a:t> de 1 persona/</a:t>
            </a:r>
            <a:r>
              <a:rPr lang="en-US" altLang="es-MX" sz="3200" dirty="0" err="1">
                <a:latin typeface="Arial"/>
                <a:cs typeface="Arial"/>
              </a:rPr>
              <a:t>régimen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2800" dirty="0">
                <a:latin typeface="Arial"/>
                <a:cs typeface="Arial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 dirty="0" err="1">
                <a:latin typeface="Arial"/>
                <a:cs typeface="Arial"/>
              </a:rPr>
              <a:t>Referéndum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Se consulta al </a:t>
            </a:r>
            <a:r>
              <a:rPr lang="en-US" altLang="es-MX" sz="3200" dirty="0" err="1">
                <a:latin typeface="Arial"/>
                <a:cs typeface="Arial"/>
              </a:rPr>
              <a:t>electorado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sobre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asunto</a:t>
            </a:r>
            <a:r>
              <a:rPr lang="en-US" altLang="es-MX" sz="3200" dirty="0">
                <a:latin typeface="Arial"/>
                <a:cs typeface="Arial"/>
              </a:rPr>
              <a:t> que </a:t>
            </a:r>
            <a:r>
              <a:rPr lang="en-US" altLang="es-MX" sz="3200" dirty="0" err="1">
                <a:latin typeface="Arial"/>
                <a:cs typeface="Arial"/>
              </a:rPr>
              <a:t>puede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ratificar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rechazar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Dicotómico</a:t>
            </a:r>
            <a:r>
              <a:rPr lang="en-US" altLang="es-MX" sz="3200" dirty="0">
                <a:latin typeface="Arial"/>
                <a:cs typeface="Arial"/>
              </a:rPr>
              <a:t>. </a:t>
            </a:r>
            <a:r>
              <a:rPr lang="en-US" altLang="es-MX" sz="3200" dirty="0" err="1">
                <a:latin typeface="Arial"/>
                <a:cs typeface="Arial"/>
              </a:rPr>
              <a:t>Consultivo</a:t>
            </a:r>
            <a:r>
              <a:rPr lang="en-US" altLang="es-MX" sz="3200" dirty="0">
                <a:latin typeface="Arial"/>
                <a:cs typeface="Arial"/>
              </a:rPr>
              <a:t> o </a:t>
            </a:r>
            <a:r>
              <a:rPr lang="en-US" altLang="es-MX" sz="3200" dirty="0" err="1">
                <a:latin typeface="Arial"/>
                <a:cs typeface="Arial"/>
              </a:rPr>
              <a:t>vinculante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Ajenos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a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democracia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liberal y, por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ende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, a ambos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modelos</a:t>
            </a:r>
            <a:r>
              <a:rPr lang="en-US" altLang="es-MX" sz="3200" b="1" dirty="0">
                <a:solidFill>
                  <a:srgbClr val="FFCC66"/>
                </a:solidFill>
                <a:latin typeface="Arial"/>
                <a:cs typeface="Arial"/>
              </a:rPr>
              <a:t> de </a:t>
            </a:r>
            <a:r>
              <a:rPr lang="en-US" altLang="es-MX" sz="3200" b="1" dirty="0" err="1">
                <a:solidFill>
                  <a:srgbClr val="FFCC66"/>
                </a:solidFill>
                <a:latin typeface="Arial"/>
                <a:cs typeface="Arial"/>
              </a:rPr>
              <a:t>Lijphart</a:t>
            </a:r>
            <a:endParaRPr lang="en-US" altLang="es-MX" sz="3200" dirty="0" err="1">
              <a:solidFill>
                <a:srgbClr val="FFCC6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2512B794-A016-43AC-9208-C8047243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27432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grpSp>
        <p:nvGrpSpPr>
          <p:cNvPr id="2" name="Group 53">
            <a:extLst>
              <a:ext uri="{FF2B5EF4-FFF2-40B4-BE49-F238E27FC236}">
                <a16:creationId xmlns:a16="http://schemas.microsoft.com/office/drawing/2014/main" id="{AFC1E212-8C1E-4546-A24D-9FDDAA33F9B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438525"/>
            <a:ext cx="5953125" cy="371475"/>
            <a:chOff x="612" y="2166"/>
            <a:chExt cx="3486" cy="234"/>
          </a:xfrm>
        </p:grpSpPr>
        <p:sp>
          <p:nvSpPr>
            <p:cNvPr id="29731" name="Text Box 17">
              <a:extLst>
                <a:ext uri="{FF2B5EF4-FFF2-40B4-BE49-F238E27FC236}">
                  <a16:creationId xmlns:a16="http://schemas.microsoft.com/office/drawing/2014/main" id="{47898F6D-8264-477F-8700-886A41669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216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29732" name="Text Box 18">
              <a:extLst>
                <a:ext uri="{FF2B5EF4-FFF2-40B4-BE49-F238E27FC236}">
                  <a16:creationId xmlns:a16="http://schemas.microsoft.com/office/drawing/2014/main" id="{0A0C7D74-728D-48FC-B52C-C6B8BE053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29733" name="Text Box 19">
              <a:extLst>
                <a:ext uri="{FF2B5EF4-FFF2-40B4-BE49-F238E27FC236}">
                  <a16:creationId xmlns:a16="http://schemas.microsoft.com/office/drawing/2014/main" id="{7A5B69D3-7EDC-455A-AE7B-51E4B7C4C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29734" name="Text Box 20">
              <a:extLst>
                <a:ext uri="{FF2B5EF4-FFF2-40B4-BE49-F238E27FC236}">
                  <a16:creationId xmlns:a16="http://schemas.microsoft.com/office/drawing/2014/main" id="{E297137E-813B-4D6F-B02D-ECAAD4034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</p:grpSp>
      <p:sp>
        <p:nvSpPr>
          <p:cNvPr id="29700" name="Text Box 21">
            <a:extLst>
              <a:ext uri="{FF2B5EF4-FFF2-40B4-BE49-F238E27FC236}">
                <a16:creationId xmlns:a16="http://schemas.microsoft.com/office/drawing/2014/main" id="{92806260-6DF4-474F-AE4F-054797F3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4607600" cy="52322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Arial"/>
                <a:cs typeface="Arial"/>
              </a:rPr>
              <a:t>Sueldo para la </a:t>
            </a:r>
            <a:r>
              <a:rPr lang="en-US" altLang="es-MX" sz="2800" dirty="0" err="1">
                <a:latin typeface="Arial"/>
                <a:cs typeface="Arial"/>
              </a:rPr>
              <a:t>burocracia</a:t>
            </a:r>
            <a:endParaRPr lang="en-US" altLang="es-MX" sz="2800" dirty="0">
              <a:latin typeface="Arial"/>
              <a:cs typeface="Arial"/>
            </a:endParaRPr>
          </a:p>
        </p:txBody>
      </p:sp>
      <p:sp>
        <p:nvSpPr>
          <p:cNvPr id="29701" name="Line 2">
            <a:extLst>
              <a:ext uri="{FF2B5EF4-FFF2-40B4-BE49-F238E27FC236}">
                <a16:creationId xmlns:a16="http://schemas.microsoft.com/office/drawing/2014/main" id="{03344BB5-4A59-4880-9BDF-FAA529E71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048000"/>
            <a:ext cx="61722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BCD63085-75F2-480B-8DDA-D657427C3BF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62275"/>
            <a:ext cx="5457825" cy="571500"/>
            <a:chOff x="654" y="1866"/>
            <a:chExt cx="3282" cy="360"/>
          </a:xfrm>
        </p:grpSpPr>
        <p:grpSp>
          <p:nvGrpSpPr>
            <p:cNvPr id="29719" name="Group 49">
              <a:extLst>
                <a:ext uri="{FF2B5EF4-FFF2-40B4-BE49-F238E27FC236}">
                  <a16:creationId xmlns:a16="http://schemas.microsoft.com/office/drawing/2014/main" id="{25482B54-B912-4DEA-AEB9-82C2B5029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" y="1872"/>
              <a:ext cx="264" cy="354"/>
              <a:chOff x="1350" y="1872"/>
              <a:chExt cx="264" cy="354"/>
            </a:xfrm>
          </p:grpSpPr>
          <p:sp>
            <p:nvSpPr>
              <p:cNvPr id="29729" name="Line 6">
                <a:extLst>
                  <a:ext uri="{FF2B5EF4-FFF2-40B4-BE49-F238E27FC236}">
                    <a16:creationId xmlns:a16="http://schemas.microsoft.com/office/drawing/2014/main" id="{D4070390-A496-41AD-8B94-595E2F472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0" y="1872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30" name="Text Box 14">
                <a:extLst>
                  <a:ext uri="{FF2B5EF4-FFF2-40B4-BE49-F238E27FC236}">
                    <a16:creationId xmlns:a16="http://schemas.microsoft.com/office/drawing/2014/main" id="{7E3C6A46-7343-4F4C-A54B-1F856D09A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0" y="1938"/>
                <a:ext cx="2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9720" name="Group 57">
              <a:extLst>
                <a:ext uri="{FF2B5EF4-FFF2-40B4-BE49-F238E27FC236}">
                  <a16:creationId xmlns:a16="http://schemas.microsoft.com/office/drawing/2014/main" id="{8A157F59-86E9-4083-9248-731A2B713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1866"/>
              <a:ext cx="228" cy="360"/>
              <a:chOff x="3708" y="1866"/>
              <a:chExt cx="228" cy="360"/>
            </a:xfrm>
          </p:grpSpPr>
          <p:sp>
            <p:nvSpPr>
              <p:cNvPr id="29727" name="Line 12">
                <a:extLst>
                  <a:ext uri="{FF2B5EF4-FFF2-40B4-BE49-F238E27FC236}">
                    <a16:creationId xmlns:a16="http://schemas.microsoft.com/office/drawing/2014/main" id="{56B2A3BF-9E9D-43D1-9C71-C4BE6F5D3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8" name="Text Box 16">
                <a:extLst>
                  <a:ext uri="{FF2B5EF4-FFF2-40B4-BE49-F238E27FC236}">
                    <a16:creationId xmlns:a16="http://schemas.microsoft.com/office/drawing/2014/main" id="{BBF4C315-C0C6-4089-81D3-BC7E05E1F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8" y="1938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L</a:t>
                </a:r>
              </a:p>
            </p:txBody>
          </p:sp>
        </p:grpSp>
        <p:grpSp>
          <p:nvGrpSpPr>
            <p:cNvPr id="29721" name="Group 56">
              <a:extLst>
                <a:ext uri="{FF2B5EF4-FFF2-40B4-BE49-F238E27FC236}">
                  <a16:creationId xmlns:a16="http://schemas.microsoft.com/office/drawing/2014/main" id="{E6CCE9B6-00E2-441F-94A6-6649FF293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866"/>
              <a:ext cx="462" cy="360"/>
              <a:chOff x="1920" y="1866"/>
              <a:chExt cx="462" cy="360"/>
            </a:xfrm>
          </p:grpSpPr>
          <p:sp>
            <p:nvSpPr>
              <p:cNvPr id="29725" name="Line 7">
                <a:extLst>
                  <a:ext uri="{FF2B5EF4-FFF2-40B4-BE49-F238E27FC236}">
                    <a16:creationId xmlns:a16="http://schemas.microsoft.com/office/drawing/2014/main" id="{06394043-A9E6-43D3-805E-E0F89E229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6" name="Text Box 15">
                <a:extLst>
                  <a:ext uri="{FF2B5EF4-FFF2-40B4-BE49-F238E27FC236}">
                    <a16:creationId xmlns:a16="http://schemas.microsoft.com/office/drawing/2014/main" id="{3740A2F9-7BA6-4C6F-A47A-A3072C0E7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938"/>
                <a:ext cx="4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max</a:t>
                </a:r>
              </a:p>
            </p:txBody>
          </p:sp>
        </p:grpSp>
        <p:grpSp>
          <p:nvGrpSpPr>
            <p:cNvPr id="29722" name="Group 55">
              <a:extLst>
                <a:ext uri="{FF2B5EF4-FFF2-40B4-BE49-F238E27FC236}">
                  <a16:creationId xmlns:a16="http://schemas.microsoft.com/office/drawing/2014/main" id="{CBDE7F8C-370C-4CE6-8150-086489128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" y="1866"/>
              <a:ext cx="402" cy="360"/>
              <a:chOff x="654" y="1866"/>
              <a:chExt cx="402" cy="360"/>
            </a:xfrm>
          </p:grpSpPr>
          <p:sp>
            <p:nvSpPr>
              <p:cNvPr id="29723" name="Line 4">
                <a:extLst>
                  <a:ext uri="{FF2B5EF4-FFF2-40B4-BE49-F238E27FC236}">
                    <a16:creationId xmlns:a16="http://schemas.microsoft.com/office/drawing/2014/main" id="{B3C41734-DFE1-40BB-9CB1-DAEE055F3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4" name="Text Box 13">
                <a:extLst>
                  <a:ext uri="{FF2B5EF4-FFF2-40B4-BE49-F238E27FC236}">
                    <a16:creationId xmlns:a16="http://schemas.microsoft.com/office/drawing/2014/main" id="{98556FDD-093A-4032-8D3B-123A6616D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" y="1938"/>
                <a:ext cx="4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SQ</a:t>
                </a:r>
              </a:p>
            </p:txBody>
          </p:sp>
        </p:grpSp>
      </p:grpSp>
      <p:grpSp>
        <p:nvGrpSpPr>
          <p:cNvPr id="8" name="Group 54">
            <a:extLst>
              <a:ext uri="{FF2B5EF4-FFF2-40B4-BE49-F238E27FC236}">
                <a16:creationId xmlns:a16="http://schemas.microsoft.com/office/drawing/2014/main" id="{313F5D5A-450F-4043-AC26-A77ECFE1677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997200"/>
            <a:ext cx="2214563" cy="98425"/>
            <a:chOff x="792" y="1584"/>
            <a:chExt cx="1395" cy="62"/>
          </a:xfrm>
        </p:grpSpPr>
        <p:sp>
          <p:nvSpPr>
            <p:cNvPr id="29716" name="Line 22">
              <a:extLst>
                <a:ext uri="{FF2B5EF4-FFF2-40B4-BE49-F238E27FC236}">
                  <a16:creationId xmlns:a16="http://schemas.microsoft.com/office/drawing/2014/main" id="{DE89D1B5-4FBD-4E22-AC8F-9CDAB5A36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616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7" name="Oval 24">
              <a:extLst>
                <a:ext uri="{FF2B5EF4-FFF2-40B4-BE49-F238E27FC236}">
                  <a16:creationId xmlns:a16="http://schemas.microsoft.com/office/drawing/2014/main" id="{C6414598-CA3C-42EA-A4EB-DBDFE1D0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29718" name="Oval 25">
              <a:extLst>
                <a:ext uri="{FF2B5EF4-FFF2-40B4-BE49-F238E27FC236}">
                  <a16:creationId xmlns:a16="http://schemas.microsoft.com/office/drawing/2014/main" id="{B50E71D5-D256-4870-AE26-76F60B72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5563" name="Text Box 27">
            <a:extLst>
              <a:ext uri="{FF2B5EF4-FFF2-40B4-BE49-F238E27FC236}">
                <a16:creationId xmlns:a16="http://schemas.microsoft.com/office/drawing/2014/main" id="{30A660BA-A304-46B1-A14C-925523894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67225"/>
            <a:ext cx="8382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donde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SQ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</a:t>
            </a:r>
            <a:r>
              <a:rPr lang="en-US" altLang="es-MX" i="1">
                <a:latin typeface="Arial" panose="020B0604020202020204" pitchFamily="34" charset="0"/>
              </a:rPr>
              <a:t>status quo</a:t>
            </a:r>
            <a:r>
              <a:rPr lang="en-US" altLang="es-MX">
                <a:latin typeface="Arial" panose="020B0604020202020204" pitchFamily="34" charset="0"/>
              </a:rPr>
              <a:t> (el sueldo actual)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el electorado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L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la legislatura</a:t>
            </a:r>
            <a:br>
              <a:rPr lang="en-US" altLang="es-MX"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	max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máximo tolerable para electorado</a:t>
            </a:r>
            <a:endParaRPr lang="en-US" altLang="es-MX">
              <a:solidFill>
                <a:srgbClr val="FFCC66"/>
              </a:solidFill>
              <a:latin typeface="Arial" panose="020B0604020202020204" pitchFamily="34" charset="0"/>
            </a:endParaRPr>
          </a:p>
        </p:txBody>
      </p:sp>
      <p:sp>
        <p:nvSpPr>
          <p:cNvPr id="65564" name="Text Box 28">
            <a:extLst>
              <a:ext uri="{FF2B5EF4-FFF2-40B4-BE49-F238E27FC236}">
                <a16:creationId xmlns:a16="http://schemas.microsoft.com/office/drawing/2014/main" id="{0E39BCF2-13E2-4487-A251-2F9EDCC0A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698750"/>
            <a:ext cx="2019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sueldo/mes de</a:t>
            </a:r>
            <a:b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un funcionario</a:t>
            </a:r>
          </a:p>
        </p:txBody>
      </p:sp>
      <p:grpSp>
        <p:nvGrpSpPr>
          <p:cNvPr id="9" name="Group 42">
            <a:extLst>
              <a:ext uri="{FF2B5EF4-FFF2-40B4-BE49-F238E27FC236}">
                <a16:creationId xmlns:a16="http://schemas.microsoft.com/office/drawing/2014/main" id="{ABAE1510-5FB1-4C8F-B15A-FA2120533B0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905000"/>
            <a:ext cx="2133600" cy="396875"/>
            <a:chOff x="816" y="720"/>
            <a:chExt cx="1344" cy="250"/>
          </a:xfrm>
        </p:grpSpPr>
        <p:sp>
          <p:nvSpPr>
            <p:cNvPr id="29713" name="Text Box 39">
              <a:extLst>
                <a:ext uri="{FF2B5EF4-FFF2-40B4-BE49-F238E27FC236}">
                  <a16:creationId xmlns:a16="http://schemas.microsoft.com/office/drawing/2014/main" id="{A4128756-6B88-4836-B9CE-AE9244E2F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" y="720"/>
              <a:ext cx="9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tolerancia</a:t>
              </a:r>
            </a:p>
          </p:txBody>
        </p:sp>
        <p:sp>
          <p:nvSpPr>
            <p:cNvPr id="29714" name="Line 40">
              <a:extLst>
                <a:ext uri="{FF2B5EF4-FFF2-40B4-BE49-F238E27FC236}">
                  <a16:creationId xmlns:a16="http://schemas.microsoft.com/office/drawing/2014/main" id="{698EB5E1-98A5-4D21-AF41-9C624251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5" name="Line 41">
              <a:extLst>
                <a:ext uri="{FF2B5EF4-FFF2-40B4-BE49-F238E27FC236}">
                  <a16:creationId xmlns:a16="http://schemas.microsoft.com/office/drawing/2014/main" id="{63911314-340D-4A8C-B560-4F1545388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0" name="Group 46">
            <a:extLst>
              <a:ext uri="{FF2B5EF4-FFF2-40B4-BE49-F238E27FC236}">
                <a16:creationId xmlns:a16="http://schemas.microsoft.com/office/drawing/2014/main" id="{B237E3B4-78D8-4A72-9F17-0F1656A5B154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2286000"/>
            <a:ext cx="876300" cy="647700"/>
            <a:chOff x="1248" y="1440"/>
            <a:chExt cx="552" cy="408"/>
          </a:xfrm>
        </p:grpSpPr>
        <p:sp>
          <p:nvSpPr>
            <p:cNvPr id="29711" name="Text Box 37">
              <a:extLst>
                <a:ext uri="{FF2B5EF4-FFF2-40B4-BE49-F238E27FC236}">
                  <a16:creationId xmlns:a16="http://schemas.microsoft.com/office/drawing/2014/main" id="{219E0F89-C6CC-4390-BD19-FC30417F9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440"/>
              <a:ext cx="5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ideal</a:t>
              </a:r>
            </a:p>
          </p:txBody>
        </p:sp>
        <p:sp>
          <p:nvSpPr>
            <p:cNvPr id="29712" name="Line 44">
              <a:extLst>
                <a:ext uri="{FF2B5EF4-FFF2-40B4-BE49-F238E27FC236}">
                  <a16:creationId xmlns:a16="http://schemas.microsoft.com/office/drawing/2014/main" id="{AB370980-160E-49C5-8022-D08936543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1656"/>
              <a:ext cx="0" cy="192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1" name="Group 47">
            <a:extLst>
              <a:ext uri="{FF2B5EF4-FFF2-40B4-BE49-F238E27FC236}">
                <a16:creationId xmlns:a16="http://schemas.microsoft.com/office/drawing/2014/main" id="{EBBD56BF-DAD2-4D87-A7CA-C1B7B00815C6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1065213"/>
            <a:ext cx="3086100" cy="1882775"/>
            <a:chOff x="2952" y="662"/>
            <a:chExt cx="1752" cy="1186"/>
          </a:xfrm>
        </p:grpSpPr>
        <p:sp>
          <p:nvSpPr>
            <p:cNvPr id="29709" name="Text Box 43">
              <a:extLst>
                <a:ext uri="{FF2B5EF4-FFF2-40B4-BE49-F238E27FC236}">
                  <a16:creationId xmlns:a16="http://schemas.microsoft.com/office/drawing/2014/main" id="{C923559C-2F17-42AD-89E6-A8002D0CE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662"/>
              <a:ext cx="1752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burócratas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organizados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en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partido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mayoritario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(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p.ej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.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Peronismo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 en las </a:t>
              </a:r>
              <a:r>
                <a:rPr lang="en-US" altLang="es-MX" sz="2000" b="1" dirty="0" err="1">
                  <a:solidFill>
                    <a:srgbClr val="990000"/>
                  </a:solidFill>
                  <a:latin typeface="Arial"/>
                  <a:cs typeface="Arial"/>
                </a:rPr>
                <a:t>provincias</a:t>
              </a:r>
              <a:r>
                <a:rPr lang="en-US" altLang="es-MX" sz="2000" b="1" dirty="0">
                  <a:solidFill>
                    <a:srgbClr val="990000"/>
                  </a:solidFill>
                  <a:latin typeface="Arial"/>
                  <a:cs typeface="Arial"/>
                </a:rPr>
                <a:t>)</a:t>
              </a:r>
              <a:endParaRPr lang="en-US" altLang="es-MX" sz="2000" b="1" dirty="0">
                <a:solidFill>
                  <a:srgbClr val="99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10" name="Line 45">
              <a:extLst>
                <a:ext uri="{FF2B5EF4-FFF2-40B4-BE49-F238E27FC236}">
                  <a16:creationId xmlns:a16="http://schemas.microsoft.com/office/drawing/2014/main" id="{ED600F7F-99D5-4088-A9D9-781BBEB1D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536"/>
              <a:ext cx="0" cy="312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63" grpId="0" autoUpdateAnimBg="0"/>
      <p:bldP spid="6556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021" y="240242"/>
            <a:ext cx="6817148" cy="107721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</a:t>
            </a:r>
            <a:r>
              <a:rPr lang="en-US" altLang="es-MX" sz="3200" dirty="0" err="1">
                <a:latin typeface="Arial"/>
                <a:cs typeface="Arial"/>
              </a:rPr>
              <a:t>el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/>
                <a:cs typeface="Arial"/>
              </a:rPr>
            </a:br>
            <a:r>
              <a:rPr lang="en-US" altLang="es-MX" sz="3200" dirty="0" err="1">
                <a:latin typeface="Arial"/>
                <a:cs typeface="Arial"/>
              </a:rPr>
              <a:t>mandato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(1)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Minorías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de hoy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serán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mayorías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rgbClr val="990000"/>
                </a:solidFill>
                <a:latin typeface="Arial"/>
                <a:cs typeface="Arial"/>
              </a:rPr>
              <a:t>mañana</a:t>
            </a:r>
            <a:r>
              <a:rPr lang="en-US" altLang="es-MX" sz="3200" dirty="0">
                <a:solidFill>
                  <a:srgbClr val="990000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</a:t>
            </a:r>
            <a:r>
              <a:rPr lang="en-US" altLang="es-MX" sz="3200" dirty="0" err="1">
                <a:latin typeface="Arial"/>
                <a:cs typeface="Arial"/>
              </a:rPr>
              <a:t>Alternancia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posible</a:t>
            </a:r>
            <a:r>
              <a:rPr lang="en-US" altLang="es-MX" sz="3200" dirty="0">
                <a:latin typeface="Arial"/>
                <a:cs typeface="Arial"/>
              </a:rPr>
              <a:t> y probable, </a:t>
            </a:r>
            <a:r>
              <a:rPr lang="en-US" altLang="es-MX" sz="3200" dirty="0" err="1">
                <a:latin typeface="Arial"/>
                <a:cs typeface="Arial"/>
              </a:rPr>
              <a:t>como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en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  UK o USA; </a:t>
            </a:r>
            <a:r>
              <a:rPr lang="en-US" altLang="es-MX" sz="3200" dirty="0" err="1">
                <a:latin typeface="Arial"/>
                <a:cs typeface="Arial"/>
              </a:rPr>
              <a:t>pero</a:t>
            </a:r>
            <a:r>
              <a:rPr lang="en-US" altLang="es-MX" sz="3200" dirty="0">
                <a:latin typeface="Arial"/>
                <a:cs typeface="Arial"/>
              </a:rPr>
              <a:t> ¿PRI </a:t>
            </a:r>
            <a:r>
              <a:rPr lang="en-US" altLang="es-MX" sz="3200" dirty="0" err="1">
                <a:latin typeface="Arial"/>
                <a:cs typeface="Arial"/>
              </a:rPr>
              <a:t>clásico</a:t>
            </a:r>
            <a:r>
              <a:rPr lang="en-US" altLang="es-MX" sz="3200" dirty="0">
                <a:latin typeface="Arial"/>
                <a:cs typeface="Arial"/>
              </a:rPr>
              <a:t>? ¿</a:t>
            </a:r>
            <a:r>
              <a:rPr lang="en-US" altLang="es-MX" sz="3200" dirty="0" err="1">
                <a:latin typeface="Arial"/>
                <a:cs typeface="Arial"/>
              </a:rPr>
              <a:t>Líbano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050">
            <a:extLst>
              <a:ext uri="{FF2B5EF4-FFF2-40B4-BE49-F238E27FC236}">
                <a16:creationId xmlns:a16="http://schemas.microsoft.com/office/drawing/2014/main" id="{0056B6A5-43B3-4A41-B7B1-07DF46BE2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8686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Arial"/>
                <a:cs typeface="Arial"/>
              </a:rPr>
              <a:t>Se </a:t>
            </a:r>
            <a:r>
              <a:rPr lang="en-US" altLang="es-MX" sz="2800" dirty="0" err="1">
                <a:latin typeface="Arial"/>
                <a:cs typeface="Arial"/>
              </a:rPr>
              <a:t>entiende</a:t>
            </a:r>
            <a:r>
              <a:rPr lang="en-US" altLang="es-MX" sz="2800" dirty="0">
                <a:latin typeface="Arial"/>
                <a:cs typeface="Arial"/>
              </a:rPr>
              <a:t> que la </a:t>
            </a:r>
            <a:r>
              <a:rPr lang="en-US" altLang="es-MX" sz="2800" dirty="0" err="1">
                <a:latin typeface="Arial"/>
                <a:cs typeface="Arial"/>
              </a:rPr>
              <a:t>ciudadanía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interviene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en</a:t>
            </a:r>
            <a:r>
              <a:rPr lang="en-US" altLang="es-MX" sz="2800" dirty="0">
                <a:latin typeface="Arial"/>
                <a:cs typeface="Arial"/>
              </a:rPr>
              <a:t> la </a:t>
            </a:r>
            <a:r>
              <a:rPr lang="en-US" altLang="es-MX" sz="2800" dirty="0" err="1">
                <a:latin typeface="Arial"/>
                <a:cs typeface="Arial"/>
              </a:rPr>
              <a:t>revi-sión</a:t>
            </a:r>
            <a:r>
              <a:rPr lang="en-US" altLang="es-MX" sz="2800" dirty="0">
                <a:latin typeface="Arial"/>
                <a:cs typeface="Arial"/>
              </a:rPr>
              <a:t> </a:t>
            </a:r>
            <a:r>
              <a:rPr lang="en-US" altLang="es-MX" sz="2800" dirty="0" err="1">
                <a:latin typeface="Arial"/>
                <a:cs typeface="Arial"/>
              </a:rPr>
              <a:t>salarial</a:t>
            </a:r>
            <a:r>
              <a:rPr lang="en-US" altLang="es-MX" sz="2800" dirty="0">
                <a:latin typeface="Arial"/>
                <a:cs typeface="Arial"/>
              </a:rPr>
              <a:t> de </a:t>
            </a:r>
            <a:r>
              <a:rPr lang="en-US" altLang="es-MX" sz="2800" dirty="0" err="1">
                <a:latin typeface="Arial"/>
                <a:cs typeface="Arial"/>
              </a:rPr>
              <a:t>burócratas</a:t>
            </a:r>
            <a:r>
              <a:rPr lang="en-US" altLang="es-MX" sz="2800" dirty="0">
                <a:latin typeface="Arial"/>
                <a:cs typeface="Arial"/>
              </a:rPr>
              <a:t>. Pero ¿</a:t>
            </a:r>
            <a:r>
              <a:rPr lang="en-US" altLang="es-MX" sz="2800" dirty="0" err="1">
                <a:latin typeface="Arial"/>
                <a:cs typeface="Arial"/>
              </a:rPr>
              <a:t>cómo</a:t>
            </a:r>
            <a:r>
              <a:rPr lang="en-US" altLang="es-MX" sz="2800" dirty="0">
                <a:latin typeface="Arial"/>
                <a:cs typeface="Arial"/>
              </a:rPr>
              <a:t>? </a:t>
            </a:r>
            <a:endParaRPr lang="en-US" altLang="es-MX" sz="2800" dirty="0">
              <a:latin typeface="Arial" panose="020B0604020202020204" pitchFamily="34" charset="0"/>
            </a:endParaRPr>
          </a:p>
        </p:txBody>
      </p:sp>
      <p:sp>
        <p:nvSpPr>
          <p:cNvPr id="67587" name="Text Box 2051">
            <a:extLst>
              <a:ext uri="{FF2B5EF4-FFF2-40B4-BE49-F238E27FC236}">
                <a16:creationId xmlns:a16="http://schemas.microsoft.com/office/drawing/2014/main" id="{9A536932-BFFC-47AC-8D48-2EB83BFC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90800"/>
            <a:ext cx="6705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1   Ciudadanía sólo da </a:t>
            </a:r>
            <a:r>
              <a:rPr lang="en-US" altLang="es-MX" sz="2800" b="1">
                <a:latin typeface="Arial" panose="020B0604020202020204" pitchFamily="34" charset="0"/>
              </a:rPr>
              <a:t>VoBo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a la </a:t>
            </a:r>
            <a:b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    propuesta de la legislatura</a:t>
            </a:r>
          </a:p>
        </p:txBody>
      </p:sp>
      <p:sp>
        <p:nvSpPr>
          <p:cNvPr id="30724" name="Text Box 2052">
            <a:extLst>
              <a:ext uri="{FF2B5EF4-FFF2-40B4-BE49-F238E27FC236}">
                <a16:creationId xmlns:a16="http://schemas.microsoft.com/office/drawing/2014/main" id="{E93C86AF-76BA-449D-B425-5C0617C7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486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Se convoca a un referéndum…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B459F656-C949-4037-9593-08B4FB109F6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354638"/>
            <a:ext cx="6477000" cy="989012"/>
            <a:chOff x="768" y="3373"/>
            <a:chExt cx="4080" cy="623"/>
          </a:xfrm>
        </p:grpSpPr>
        <p:sp>
          <p:nvSpPr>
            <p:cNvPr id="30729" name="Text Box 2053">
              <a:extLst>
                <a:ext uri="{FF2B5EF4-FFF2-40B4-BE49-F238E27FC236}">
                  <a16:creationId xmlns:a16="http://schemas.microsoft.com/office/drawing/2014/main" id="{466BF9AA-6E19-46BE-A7BA-5D097051F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73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>
                  <a:latin typeface="Arial" panose="020B0604020202020204" pitchFamily="34" charset="0"/>
                </a:rPr>
                <a:t>¿Importa el detalle institucional?  </a:t>
              </a:r>
            </a:p>
          </p:txBody>
        </p:sp>
        <p:sp>
          <p:nvSpPr>
            <p:cNvPr id="30730" name="Text Box 2054">
              <a:extLst>
                <a:ext uri="{FF2B5EF4-FFF2-40B4-BE49-F238E27FC236}">
                  <a16:creationId xmlns:a16="http://schemas.microsoft.com/office/drawing/2014/main" id="{AD6AE993-2C40-4409-A3F6-207871642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69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 dirty="0">
                  <a:latin typeface="Arial"/>
                  <a:cs typeface="Arial"/>
                </a:rPr>
                <a:t>Si </a:t>
              </a:r>
              <a:r>
                <a:rPr lang="en-US" altLang="es-MX" sz="2800" b="1" dirty="0" err="1">
                  <a:latin typeface="Arial"/>
                  <a:cs typeface="Arial"/>
                </a:rPr>
                <a:t>sí</a:t>
              </a:r>
              <a:r>
                <a:rPr lang="en-US" altLang="es-MX" sz="2800" b="1" dirty="0">
                  <a:latin typeface="Arial"/>
                  <a:cs typeface="Arial"/>
                </a:rPr>
                <a:t>, ¿</a:t>
              </a:r>
              <a:r>
                <a:rPr lang="en-US" altLang="es-MX" sz="2800" b="1" dirty="0" err="1">
                  <a:latin typeface="Arial"/>
                  <a:cs typeface="Arial"/>
                </a:rPr>
                <a:t>cómo</a:t>
              </a:r>
              <a:r>
                <a:rPr lang="en-US" altLang="es-MX" sz="2800" b="1" dirty="0">
                  <a:latin typeface="Arial"/>
                  <a:cs typeface="Arial"/>
                </a:rPr>
                <a:t>?  </a:t>
              </a:r>
              <a:endParaRPr lang="en-US" altLang="es-MX" sz="28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67591" name="Text Box 2055">
            <a:extLst>
              <a:ext uri="{FF2B5EF4-FFF2-40B4-BE49-F238E27FC236}">
                <a16:creationId xmlns:a16="http://schemas.microsoft.com/office/drawing/2014/main" id="{CE7CA045-5FEE-4600-8DC1-6CAF85586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3" y="1905000"/>
            <a:ext cx="595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¿cuál es el </a:t>
            </a:r>
            <a:r>
              <a:rPr lang="en-US" altLang="es-MX" sz="2800" b="1" i="1">
                <a:solidFill>
                  <a:schemeClr val="bg2"/>
                </a:solidFill>
                <a:latin typeface="Arial" panose="020B0604020202020204" pitchFamily="34" charset="0"/>
              </a:rPr>
              <a:t>detalle 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institucional? </a:t>
            </a:r>
          </a:p>
        </p:txBody>
      </p:sp>
      <p:sp>
        <p:nvSpPr>
          <p:cNvPr id="67594" name="Text Box 2058">
            <a:extLst>
              <a:ext uri="{FF2B5EF4-FFF2-40B4-BE49-F238E27FC236}">
                <a16:creationId xmlns:a16="http://schemas.microsoft.com/office/drawing/2014/main" id="{43D8EA8E-5137-4DDC-9D7D-5F640EDD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95800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2   o puede también hacer </a:t>
            </a:r>
            <a:r>
              <a:rPr lang="en-US" altLang="es-MX" sz="2800" b="1">
                <a:latin typeface="Arial" panose="020B0604020202020204" pitchFamily="34" charset="0"/>
              </a:rPr>
              <a:t>contrapropuesta</a:t>
            </a:r>
            <a:endParaRPr lang="en-US" altLang="es-MX" sz="28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8682" name="Text Box 2058">
            <a:extLst>
              <a:ext uri="{FF2B5EF4-FFF2-40B4-BE49-F238E27FC236}">
                <a16:creationId xmlns:a16="http://schemas.microsoft.com/office/drawing/2014/main" id="{1EAED852-59C6-4C0A-9231-4D236E572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71888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1</a:t>
            </a:r>
            <a:r>
              <a:rPr lang="en-US" altLang="es-MX" sz="2800" b="1" dirty="0">
                <a:solidFill>
                  <a:srgbClr val="FF3300"/>
                </a:solidFill>
                <a:latin typeface="Arial"/>
                <a:cs typeface="Arial"/>
              </a:rPr>
              <a:t>a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VoBo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sólo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si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lang="en-US" altLang="es-MX" sz="2800" b="1" dirty="0" err="1">
                <a:solidFill>
                  <a:schemeClr val="bg2"/>
                </a:solidFill>
                <a:latin typeface="Arial"/>
                <a:cs typeface="Arial"/>
              </a:rPr>
              <a:t>propuesta</a:t>
            </a:r>
            <a:r>
              <a:rPr lang="en-US" altLang="es-MX" sz="2800" b="1" dirty="0">
                <a:solidFill>
                  <a:schemeClr val="bg2"/>
                </a:solidFill>
                <a:latin typeface="Arial"/>
                <a:cs typeface="Arial"/>
              </a:rPr>
              <a:t> &gt; </a:t>
            </a:r>
            <a:r>
              <a:rPr lang="en-US" altLang="es-MX" sz="2800" b="1" dirty="0" err="1">
                <a:latin typeface="Arial"/>
                <a:cs typeface="Arial"/>
              </a:rPr>
              <a:t>límite</a:t>
            </a:r>
            <a:endParaRPr lang="en-US" altLang="es-MX" sz="2800" b="1" dirty="0" err="1">
              <a:solidFill>
                <a:schemeClr val="bg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7" grpId="0" autoUpdateAnimBg="0"/>
      <p:bldP spid="67591" grpId="0" autoUpdateAnimBg="0"/>
      <p:bldP spid="67594" grpId="0" autoUpdateAnimBg="0"/>
      <p:bldP spid="2868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4146A201-F933-468A-B31B-DC3C78EF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AEB8164F-09F2-4511-98C7-B1E22E1A7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990600"/>
            <a:ext cx="86487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1: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La legislatura propone un 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, el electorado da VoBo.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Sin VoBo, regreso a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SQ</a:t>
            </a:r>
            <a:endParaRPr lang="en-US" altLang="es-MX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68632" name="Rectangle 24">
            <a:extLst>
              <a:ext uri="{FF2B5EF4-FFF2-40B4-BE49-F238E27FC236}">
                <a16:creationId xmlns:a16="http://schemas.microsoft.com/office/drawing/2014/main" id="{AEC05E12-103D-4EFF-91E1-6FC476DD1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743200"/>
            <a:ext cx="5334000" cy="304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CAA7ECF4-A01D-41F8-87AC-31CB06FE2E6A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2971800"/>
            <a:ext cx="4391025" cy="2568575"/>
            <a:chOff x="768" y="1890"/>
            <a:chExt cx="2766" cy="1618"/>
          </a:xfrm>
        </p:grpSpPr>
        <p:sp>
          <p:nvSpPr>
            <p:cNvPr id="31751" name="Text Box 4">
              <a:extLst>
                <a:ext uri="{FF2B5EF4-FFF2-40B4-BE49-F238E27FC236}">
                  <a16:creationId xmlns:a16="http://schemas.microsoft.com/office/drawing/2014/main" id="{B12B491B-2424-4A81-8DDE-A05CBE5F2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1752" name="Text Box 5">
              <a:extLst>
                <a:ext uri="{FF2B5EF4-FFF2-40B4-BE49-F238E27FC236}">
                  <a16:creationId xmlns:a16="http://schemas.microsoft.com/office/drawing/2014/main" id="{2C42790F-AE33-4AF7-AECE-D0582A580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1753" name="Text Box 6">
              <a:extLst>
                <a:ext uri="{FF2B5EF4-FFF2-40B4-BE49-F238E27FC236}">
                  <a16:creationId xmlns:a16="http://schemas.microsoft.com/office/drawing/2014/main" id="{F1E4B7B5-8A9C-43F1-ABDB-BF9BCCF6A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1754" name="Line 7">
              <a:extLst>
                <a:ext uri="{FF2B5EF4-FFF2-40B4-BE49-F238E27FC236}">
                  <a16:creationId xmlns:a16="http://schemas.microsoft.com/office/drawing/2014/main" id="{D3117E35-FD66-47F6-B350-A1680B48A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5" name="Text Box 9">
              <a:extLst>
                <a:ext uri="{FF2B5EF4-FFF2-40B4-BE49-F238E27FC236}">
                  <a16:creationId xmlns:a16="http://schemas.microsoft.com/office/drawing/2014/main" id="{F43EFFAC-429D-4B84-9220-5703340CA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1756" name="Line 11">
              <a:extLst>
                <a:ext uri="{FF2B5EF4-FFF2-40B4-BE49-F238E27FC236}">
                  <a16:creationId xmlns:a16="http://schemas.microsoft.com/office/drawing/2014/main" id="{C1CD6BEE-4275-421C-85BD-B839C007D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7" name="Oval 12">
              <a:extLst>
                <a:ext uri="{FF2B5EF4-FFF2-40B4-BE49-F238E27FC236}">
                  <a16:creationId xmlns:a16="http://schemas.microsoft.com/office/drawing/2014/main" id="{3E38867A-9478-4BF2-B139-65851E7B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58" name="Text Box 13">
              <a:extLst>
                <a:ext uri="{FF2B5EF4-FFF2-40B4-BE49-F238E27FC236}">
                  <a16:creationId xmlns:a16="http://schemas.microsoft.com/office/drawing/2014/main" id="{4BBC9120-D160-4CB1-B94E-1047F2A4D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1759" name="Line 14">
              <a:extLst>
                <a:ext uri="{FF2B5EF4-FFF2-40B4-BE49-F238E27FC236}">
                  <a16:creationId xmlns:a16="http://schemas.microsoft.com/office/drawing/2014/main" id="{C03E78C6-2371-46AE-B62E-3E57BBAC6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0" name="Text Box 15">
              <a:extLst>
                <a:ext uri="{FF2B5EF4-FFF2-40B4-BE49-F238E27FC236}">
                  <a16:creationId xmlns:a16="http://schemas.microsoft.com/office/drawing/2014/main" id="{B4E5B91C-091F-4557-90FC-769C035BA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1761" name="Text Box 16">
              <a:extLst>
                <a:ext uri="{FF2B5EF4-FFF2-40B4-BE49-F238E27FC236}">
                  <a16:creationId xmlns:a16="http://schemas.microsoft.com/office/drawing/2014/main" id="{6A25C549-1950-406C-95E0-424EB765F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1762" name="Line 17">
              <a:extLst>
                <a:ext uri="{FF2B5EF4-FFF2-40B4-BE49-F238E27FC236}">
                  <a16:creationId xmlns:a16="http://schemas.microsoft.com/office/drawing/2014/main" id="{71C3B920-6874-46CC-8BAA-9977AEEA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3" name="Oval 18">
              <a:extLst>
                <a:ext uri="{FF2B5EF4-FFF2-40B4-BE49-F238E27FC236}">
                  <a16:creationId xmlns:a16="http://schemas.microsoft.com/office/drawing/2014/main" id="{148753D6-C9BC-4AC3-A55A-8458D204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4" name="Oval 19">
              <a:extLst>
                <a:ext uri="{FF2B5EF4-FFF2-40B4-BE49-F238E27FC236}">
                  <a16:creationId xmlns:a16="http://schemas.microsoft.com/office/drawing/2014/main" id="{B5D0D31D-3D5F-4275-B685-DCDFC5471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5" name="Text Box 20">
              <a:extLst>
                <a:ext uri="{FF2B5EF4-FFF2-40B4-BE49-F238E27FC236}">
                  <a16:creationId xmlns:a16="http://schemas.microsoft.com/office/drawing/2014/main" id="{837E9DFC-C165-4E3B-841E-F5DFBBF24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1766" name="Text Box 21">
              <a:extLst>
                <a:ext uri="{FF2B5EF4-FFF2-40B4-BE49-F238E27FC236}">
                  <a16:creationId xmlns:a16="http://schemas.microsoft.com/office/drawing/2014/main" id="{0CE600CA-685F-4948-BCB6-0A0644EDB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1750" name="AutoShape 2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6EFEE90-DEB0-4F61-944D-86054976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5" name="Rectangle 39">
            <a:extLst>
              <a:ext uri="{FF2B5EF4-FFF2-40B4-BE49-F238E27FC236}">
                <a16:creationId xmlns:a16="http://schemas.microsoft.com/office/drawing/2014/main" id="{C0A08FE6-795A-4FFB-A20F-5F7DA927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5105400" cy="350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70696" name="Rectangle 40">
            <a:extLst>
              <a:ext uri="{FF2B5EF4-FFF2-40B4-BE49-F238E27FC236}">
                <a16:creationId xmlns:a16="http://schemas.microsoft.com/office/drawing/2014/main" id="{0FF01C49-1A15-446D-B26F-2314B092B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6781800" cy="419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4A065A86-5794-480F-BA14-E8E358EB16E4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2381250"/>
            <a:ext cx="4467225" cy="3200400"/>
            <a:chOff x="624" y="1536"/>
            <a:chExt cx="2814" cy="2016"/>
          </a:xfrm>
        </p:grpSpPr>
        <p:sp>
          <p:nvSpPr>
            <p:cNvPr id="32793" name="Text Box 2">
              <a:extLst>
                <a:ext uri="{FF2B5EF4-FFF2-40B4-BE49-F238E27FC236}">
                  <a16:creationId xmlns:a16="http://schemas.microsoft.com/office/drawing/2014/main" id="{58B77999-ACD7-432C-97DF-B592569E2F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42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Ciud.</a:t>
              </a:r>
            </a:p>
          </p:txBody>
        </p:sp>
        <p:sp>
          <p:nvSpPr>
            <p:cNvPr id="32794" name="Text Box 3">
              <a:extLst>
                <a:ext uri="{FF2B5EF4-FFF2-40B4-BE49-F238E27FC236}">
                  <a16:creationId xmlns:a16="http://schemas.microsoft.com/office/drawing/2014/main" id="{F1FB2F5A-2ECA-4AB1-8C71-D9AF0B976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8" y="1960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795" name="Text Box 4">
              <a:extLst>
                <a:ext uri="{FF2B5EF4-FFF2-40B4-BE49-F238E27FC236}">
                  <a16:creationId xmlns:a16="http://schemas.microsoft.com/office/drawing/2014/main" id="{16BE1ABE-B591-40ED-826B-28815CD55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0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96" name="Line 5">
              <a:extLst>
                <a:ext uri="{FF2B5EF4-FFF2-40B4-BE49-F238E27FC236}">
                  <a16:creationId xmlns:a16="http://schemas.microsoft.com/office/drawing/2014/main" id="{7940291F-C040-4FA4-AE27-21C1C4244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7" name="Text Box 6">
              <a:extLst>
                <a:ext uri="{FF2B5EF4-FFF2-40B4-BE49-F238E27FC236}">
                  <a16:creationId xmlns:a16="http://schemas.microsoft.com/office/drawing/2014/main" id="{46850EA9-CD68-42F7-A9FA-2D6380645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990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98" name="Line 7">
              <a:extLst>
                <a:ext uri="{FF2B5EF4-FFF2-40B4-BE49-F238E27FC236}">
                  <a16:creationId xmlns:a16="http://schemas.microsoft.com/office/drawing/2014/main" id="{8B060784-9C60-4FDC-9433-38C83839B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590"/>
              <a:ext cx="672" cy="962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9" name="Line 10">
              <a:extLst>
                <a:ext uri="{FF2B5EF4-FFF2-40B4-BE49-F238E27FC236}">
                  <a16:creationId xmlns:a16="http://schemas.microsoft.com/office/drawing/2014/main" id="{2F4613C5-2007-423D-8A6F-2C37DC384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1698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0" name="Text Box 11">
              <a:extLst>
                <a:ext uri="{FF2B5EF4-FFF2-40B4-BE49-F238E27FC236}">
                  <a16:creationId xmlns:a16="http://schemas.microsoft.com/office/drawing/2014/main" id="{0615B02D-DA7F-4AF8-B9E4-2B313AC28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1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801" name="Text Box 12">
              <a:extLst>
                <a:ext uri="{FF2B5EF4-FFF2-40B4-BE49-F238E27FC236}">
                  <a16:creationId xmlns:a16="http://schemas.microsoft.com/office/drawing/2014/main" id="{6B5D4EEC-3174-4415-BBB7-82A0CCCB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33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802" name="Line 13">
              <a:extLst>
                <a:ext uri="{FF2B5EF4-FFF2-40B4-BE49-F238E27FC236}">
                  <a16:creationId xmlns:a16="http://schemas.microsoft.com/office/drawing/2014/main" id="{5DAA6215-BD44-494F-A4AD-28217D321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3" name="Oval 14">
              <a:extLst>
                <a:ext uri="{FF2B5EF4-FFF2-40B4-BE49-F238E27FC236}">
                  <a16:creationId xmlns:a16="http://schemas.microsoft.com/office/drawing/2014/main" id="{4E7D1856-AF89-4530-B011-F430E91E9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53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4" name="Oval 15">
              <a:extLst>
                <a:ext uri="{FF2B5EF4-FFF2-40B4-BE49-F238E27FC236}">
                  <a16:creationId xmlns:a16="http://schemas.microsoft.com/office/drawing/2014/main" id="{A4053D18-7120-40B1-A6FF-287BC2240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66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5" name="Text Box 16">
              <a:extLst>
                <a:ext uri="{FF2B5EF4-FFF2-40B4-BE49-F238E27FC236}">
                  <a16:creationId xmlns:a16="http://schemas.microsoft.com/office/drawing/2014/main" id="{0CE9E053-9005-4ABF-8A60-01C7EA0C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8" y="1536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806" name="Text Box 17">
              <a:extLst>
                <a:ext uri="{FF2B5EF4-FFF2-40B4-BE49-F238E27FC236}">
                  <a16:creationId xmlns:a16="http://schemas.microsoft.com/office/drawing/2014/main" id="{FA83260E-8390-4BAB-9A0A-BDEB3B1A7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" y="2436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70675" name="Text Box 19">
            <a:extLst>
              <a:ext uri="{FF2B5EF4-FFF2-40B4-BE49-F238E27FC236}">
                <a16:creationId xmlns:a16="http://schemas.microsoft.com/office/drawing/2014/main" id="{9696CAAB-7774-465A-BAAE-1E5996B8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82296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2: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Cualquier ciudadano puede hacer una contrapropuesta de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z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 que es también sometida al VoBo del electorado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9D89140B-FC05-4001-B27A-D4AD91A227CC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3867150"/>
            <a:ext cx="4391025" cy="2568575"/>
            <a:chOff x="768" y="1890"/>
            <a:chExt cx="2766" cy="1618"/>
          </a:xfrm>
        </p:grpSpPr>
        <p:sp>
          <p:nvSpPr>
            <p:cNvPr id="32777" name="Text Box 22">
              <a:extLst>
                <a:ext uri="{FF2B5EF4-FFF2-40B4-BE49-F238E27FC236}">
                  <a16:creationId xmlns:a16="http://schemas.microsoft.com/office/drawing/2014/main" id="{3DAD35A5-53BC-4093-B21C-BF230B428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2778" name="Text Box 23">
              <a:extLst>
                <a:ext uri="{FF2B5EF4-FFF2-40B4-BE49-F238E27FC236}">
                  <a16:creationId xmlns:a16="http://schemas.microsoft.com/office/drawing/2014/main" id="{9E9EAA68-FBAC-491C-8F31-DE692779E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2779" name="Text Box 24">
              <a:extLst>
                <a:ext uri="{FF2B5EF4-FFF2-40B4-BE49-F238E27FC236}">
                  <a16:creationId xmlns:a16="http://schemas.microsoft.com/office/drawing/2014/main" id="{24686F72-CD99-405C-B7A1-4053CA2BC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80" name="Line 25">
              <a:extLst>
                <a:ext uri="{FF2B5EF4-FFF2-40B4-BE49-F238E27FC236}">
                  <a16:creationId xmlns:a16="http://schemas.microsoft.com/office/drawing/2014/main" id="{B80BE3D1-606C-46B6-8AE2-1E690A48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1" name="Text Box 26">
              <a:extLst>
                <a:ext uri="{FF2B5EF4-FFF2-40B4-BE49-F238E27FC236}">
                  <a16:creationId xmlns:a16="http://schemas.microsoft.com/office/drawing/2014/main" id="{D0FEFDE4-1633-4324-A1F0-D8C5468E2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82" name="Line 27">
              <a:extLst>
                <a:ext uri="{FF2B5EF4-FFF2-40B4-BE49-F238E27FC236}">
                  <a16:creationId xmlns:a16="http://schemas.microsoft.com/office/drawing/2014/main" id="{5D16D592-F915-4B26-8644-6F93C52FE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3" name="Oval 28">
              <a:extLst>
                <a:ext uri="{FF2B5EF4-FFF2-40B4-BE49-F238E27FC236}">
                  <a16:creationId xmlns:a16="http://schemas.microsoft.com/office/drawing/2014/main" id="{41B70888-92E3-40B9-93FE-BAA83732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84" name="Text Box 29">
              <a:extLst>
                <a:ext uri="{FF2B5EF4-FFF2-40B4-BE49-F238E27FC236}">
                  <a16:creationId xmlns:a16="http://schemas.microsoft.com/office/drawing/2014/main" id="{AA99E52E-F017-4746-909E-E436C091D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2785" name="Line 30">
              <a:extLst>
                <a:ext uri="{FF2B5EF4-FFF2-40B4-BE49-F238E27FC236}">
                  <a16:creationId xmlns:a16="http://schemas.microsoft.com/office/drawing/2014/main" id="{985B28DB-84D8-4DE4-9382-5D5035075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6" name="Text Box 31">
              <a:extLst>
                <a:ext uri="{FF2B5EF4-FFF2-40B4-BE49-F238E27FC236}">
                  <a16:creationId xmlns:a16="http://schemas.microsoft.com/office/drawing/2014/main" id="{63EF161C-00A5-479E-8267-21A454C08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787" name="Text Box 32">
              <a:extLst>
                <a:ext uri="{FF2B5EF4-FFF2-40B4-BE49-F238E27FC236}">
                  <a16:creationId xmlns:a16="http://schemas.microsoft.com/office/drawing/2014/main" id="{FD17A400-FE99-4C0F-8271-51763AC83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788" name="Line 33">
              <a:extLst>
                <a:ext uri="{FF2B5EF4-FFF2-40B4-BE49-F238E27FC236}">
                  <a16:creationId xmlns:a16="http://schemas.microsoft.com/office/drawing/2014/main" id="{8FA31EE8-1AED-4EDE-9ED2-6D65E888F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9" name="Oval 34">
              <a:extLst>
                <a:ext uri="{FF2B5EF4-FFF2-40B4-BE49-F238E27FC236}">
                  <a16:creationId xmlns:a16="http://schemas.microsoft.com/office/drawing/2014/main" id="{081F1D10-88CD-4FBC-801D-8EBC7F89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0" name="Oval 35">
              <a:extLst>
                <a:ext uri="{FF2B5EF4-FFF2-40B4-BE49-F238E27FC236}">
                  <a16:creationId xmlns:a16="http://schemas.microsoft.com/office/drawing/2014/main" id="{D5D2B00C-8400-4242-B95D-58AA477CF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1" name="Text Box 36">
              <a:extLst>
                <a:ext uri="{FF2B5EF4-FFF2-40B4-BE49-F238E27FC236}">
                  <a16:creationId xmlns:a16="http://schemas.microsoft.com/office/drawing/2014/main" id="{FDA28FD3-FA5A-4968-BC1E-FD1AC1ADD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2792" name="Text Box 37">
              <a:extLst>
                <a:ext uri="{FF2B5EF4-FFF2-40B4-BE49-F238E27FC236}">
                  <a16:creationId xmlns:a16="http://schemas.microsoft.com/office/drawing/2014/main" id="{5F4232F1-7853-4CD0-A810-A07FD175B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2775" name="Text Box 2">
            <a:extLst>
              <a:ext uri="{FF2B5EF4-FFF2-40B4-BE49-F238E27FC236}">
                <a16:creationId xmlns:a16="http://schemas.microsoft.com/office/drawing/2014/main" id="{F5FE3B06-1EDE-4586-8DA6-51EF3607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 (cont.)</a:t>
            </a:r>
          </a:p>
        </p:txBody>
      </p:sp>
      <p:sp>
        <p:nvSpPr>
          <p:cNvPr id="32776" name="AutoShape 4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587D603-3B6F-4176-9411-850C4591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5" grpId="0" animBg="1" autoUpdateAnimBg="0"/>
      <p:bldP spid="70696" grpId="0" animBg="1" autoUpdateAnimBg="0"/>
      <p:bldP spid="7067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3">
            <a:extLst>
              <a:ext uri="{FF2B5EF4-FFF2-40B4-BE49-F238E27FC236}">
                <a16:creationId xmlns:a16="http://schemas.microsoft.com/office/drawing/2014/main" id="{F51107E6-AF07-4ACB-AFCF-6A30D65A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267200"/>
            <a:ext cx="71628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0E4DA66C-372A-4AFF-A29A-1A72E94A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273675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sp>
        <p:nvSpPr>
          <p:cNvPr id="33796" name="Text Box 16">
            <a:extLst>
              <a:ext uri="{FF2B5EF4-FFF2-40B4-BE49-F238E27FC236}">
                <a16:creationId xmlns:a16="http://schemas.microsoft.com/office/drawing/2014/main" id="{A293E4E5-55B2-4647-9047-741081F03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73152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El efecto de las reglas de un referéndum (2)</a:t>
            </a:r>
          </a:p>
        </p:txBody>
      </p:sp>
      <p:grpSp>
        <p:nvGrpSpPr>
          <p:cNvPr id="33797" name="Group 30">
            <a:extLst>
              <a:ext uri="{FF2B5EF4-FFF2-40B4-BE49-F238E27FC236}">
                <a16:creationId xmlns:a16="http://schemas.microsoft.com/office/drawing/2014/main" id="{BAF8B100-324A-40DC-AC3B-8DB4B0850086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492750"/>
            <a:ext cx="6667500" cy="847725"/>
            <a:chOff x="1032" y="3460"/>
            <a:chExt cx="3888" cy="534"/>
          </a:xfrm>
        </p:grpSpPr>
        <p:sp>
          <p:nvSpPr>
            <p:cNvPr id="33818" name="Line 2">
              <a:extLst>
                <a:ext uri="{FF2B5EF4-FFF2-40B4-BE49-F238E27FC236}">
                  <a16:creationId xmlns:a16="http://schemas.microsoft.com/office/drawing/2014/main" id="{AE350409-116D-4952-8A9D-124876C12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2" y="3514"/>
              <a:ext cx="3888" cy="0"/>
            </a:xfrm>
            <a:prstGeom prst="line">
              <a:avLst/>
            </a:prstGeom>
            <a:noFill/>
            <a:ln w="38100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9" name="Line 4">
              <a:extLst>
                <a:ext uri="{FF2B5EF4-FFF2-40B4-BE49-F238E27FC236}">
                  <a16:creationId xmlns:a16="http://schemas.microsoft.com/office/drawing/2014/main" id="{89F55089-07F2-46F2-ACDC-E5192E38F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0" name="Line 5">
              <a:extLst>
                <a:ext uri="{FF2B5EF4-FFF2-40B4-BE49-F238E27FC236}">
                  <a16:creationId xmlns:a16="http://schemas.microsoft.com/office/drawing/2014/main" id="{C4E062D2-707E-402A-B2EC-E9D989436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3466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1" name="Line 6">
              <a:extLst>
                <a:ext uri="{FF2B5EF4-FFF2-40B4-BE49-F238E27FC236}">
                  <a16:creationId xmlns:a16="http://schemas.microsoft.com/office/drawing/2014/main" id="{4009F4C9-CC45-4627-A566-A3511C2A3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8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2" name="Line 7">
              <a:extLst>
                <a:ext uri="{FF2B5EF4-FFF2-40B4-BE49-F238E27FC236}">
                  <a16:creationId xmlns:a16="http://schemas.microsoft.com/office/drawing/2014/main" id="{4E71A58B-28C7-4EB2-97CA-AB1FAA151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3" name="Text Box 8">
              <a:extLst>
                <a:ext uri="{FF2B5EF4-FFF2-40B4-BE49-F238E27FC236}">
                  <a16:creationId xmlns:a16="http://schemas.microsoft.com/office/drawing/2014/main" id="{F8EB48E9-A739-4A8C-8746-C880E9FB2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3824" name="Text Box 9">
              <a:extLst>
                <a:ext uri="{FF2B5EF4-FFF2-40B4-BE49-F238E27FC236}">
                  <a16:creationId xmlns:a16="http://schemas.microsoft.com/office/drawing/2014/main" id="{BCFB8E22-931F-425F-9217-2F90CF5CA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3532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3825" name="Text Box 10">
              <a:extLst>
                <a:ext uri="{FF2B5EF4-FFF2-40B4-BE49-F238E27FC236}">
                  <a16:creationId xmlns:a16="http://schemas.microsoft.com/office/drawing/2014/main" id="{80335956-5064-4C7B-B98D-28CECBBF5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sp>
          <p:nvSpPr>
            <p:cNvPr id="33826" name="Text Box 11">
              <a:extLst>
                <a:ext uri="{FF2B5EF4-FFF2-40B4-BE49-F238E27FC236}">
                  <a16:creationId xmlns:a16="http://schemas.microsoft.com/office/drawing/2014/main" id="{3EAC613E-DD03-43A0-889C-BC1218A11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33827" name="Text Box 12">
              <a:extLst>
                <a:ext uri="{FF2B5EF4-FFF2-40B4-BE49-F238E27FC236}">
                  <a16:creationId xmlns:a16="http://schemas.microsoft.com/office/drawing/2014/main" id="{1AB979A5-D43C-417F-A50F-33669C207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763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33828" name="Text Box 13">
              <a:extLst>
                <a:ext uri="{FF2B5EF4-FFF2-40B4-BE49-F238E27FC236}">
                  <a16:creationId xmlns:a16="http://schemas.microsoft.com/office/drawing/2014/main" id="{2BD3507C-AC8C-4A46-8DAF-384F36D62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33829" name="Text Box 14">
              <a:extLst>
                <a:ext uri="{FF2B5EF4-FFF2-40B4-BE49-F238E27FC236}">
                  <a16:creationId xmlns:a16="http://schemas.microsoft.com/office/drawing/2014/main" id="{FBD7BC74-0F13-439B-911F-45E162B08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33830" name="Text Box 15">
              <a:extLst>
                <a:ext uri="{FF2B5EF4-FFF2-40B4-BE49-F238E27FC236}">
                  <a16:creationId xmlns:a16="http://schemas.microsoft.com/office/drawing/2014/main" id="{A0C40A66-D6D3-4899-9410-5FB6C106B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  <p:sp>
          <p:nvSpPr>
            <p:cNvPr id="33831" name="Line 17">
              <a:extLst>
                <a:ext uri="{FF2B5EF4-FFF2-40B4-BE49-F238E27FC236}">
                  <a16:creationId xmlns:a16="http://schemas.microsoft.com/office/drawing/2014/main" id="{F0A9DDC5-017C-4948-89AA-1467FDC01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514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32" name="Oval 18">
              <a:extLst>
                <a:ext uri="{FF2B5EF4-FFF2-40B4-BE49-F238E27FC236}">
                  <a16:creationId xmlns:a16="http://schemas.microsoft.com/office/drawing/2014/main" id="{5FA82D08-2B30-413A-88DB-0D42CDC4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33" name="Oval 19">
              <a:extLst>
                <a:ext uri="{FF2B5EF4-FFF2-40B4-BE49-F238E27FC236}">
                  <a16:creationId xmlns:a16="http://schemas.microsoft.com/office/drawing/2014/main" id="{186A9C7D-4C06-43FF-856F-08B93E8D6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586" name="Line 26">
            <a:extLst>
              <a:ext uri="{FF2B5EF4-FFF2-40B4-BE49-F238E27FC236}">
                <a16:creationId xmlns:a16="http://schemas.microsoft.com/office/drawing/2014/main" id="{40057B4D-4112-4B0C-B455-CBDB05200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5" name="Line 25">
            <a:extLst>
              <a:ext uri="{FF2B5EF4-FFF2-40B4-BE49-F238E27FC236}">
                <a16:creationId xmlns:a16="http://schemas.microsoft.com/office/drawing/2014/main" id="{6C678FB7-A130-45D6-A532-FE016DE8A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91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7" name="Text Box 27">
            <a:extLst>
              <a:ext uri="{FF2B5EF4-FFF2-40B4-BE49-F238E27FC236}">
                <a16:creationId xmlns:a16="http://schemas.microsoft.com/office/drawing/2014/main" id="{C0E8BCC5-106A-40D2-88D4-F6F5D4BB0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584" name="Line 24">
            <a:extLst>
              <a:ext uri="{FF2B5EF4-FFF2-40B4-BE49-F238E27FC236}">
                <a16:creationId xmlns:a16="http://schemas.microsoft.com/office/drawing/2014/main" id="{7692DB1C-40F1-4CE9-A54D-F1B020E80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8" name="Text Box 28">
            <a:extLst>
              <a:ext uri="{FF2B5EF4-FFF2-40B4-BE49-F238E27FC236}">
                <a16:creationId xmlns:a16="http://schemas.microsoft.com/office/drawing/2014/main" id="{90AC4125-8799-45FB-8EB8-6035C256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3803" name="Text Box 29">
            <a:extLst>
              <a:ext uri="{FF2B5EF4-FFF2-40B4-BE49-F238E27FC236}">
                <a16:creationId xmlns:a16="http://schemas.microsoft.com/office/drawing/2014/main" id="{0FA07EA6-4AF3-4425-8FC1-8AE6B9871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bajo la regla 1?</a:t>
            </a:r>
          </a:p>
        </p:txBody>
      </p:sp>
      <p:sp>
        <p:nvSpPr>
          <p:cNvPr id="66592" name="AutoShape 32">
            <a:extLst>
              <a:ext uri="{FF2B5EF4-FFF2-40B4-BE49-F238E27FC236}">
                <a16:creationId xmlns:a16="http://schemas.microsoft.com/office/drawing/2014/main" id="{29B20997-44B9-425F-B752-1227F3DE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52975"/>
            <a:ext cx="838200" cy="7334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39">
            <a:extLst>
              <a:ext uri="{FF2B5EF4-FFF2-40B4-BE49-F238E27FC236}">
                <a16:creationId xmlns:a16="http://schemas.microsoft.com/office/drawing/2014/main" id="{5D042A58-5FF5-4D31-B5B1-4363A4F416A3}"/>
              </a:ext>
            </a:extLst>
          </p:cNvPr>
          <p:cNvGrpSpPr>
            <a:grpSpLocks/>
          </p:cNvGrpSpPr>
          <p:nvPr/>
        </p:nvGrpSpPr>
        <p:grpSpPr bwMode="auto">
          <a:xfrm>
            <a:off x="4198938" y="5497513"/>
            <a:ext cx="2901950" cy="174625"/>
            <a:chOff x="2636" y="3810"/>
            <a:chExt cx="1680" cy="78"/>
          </a:xfrm>
        </p:grpSpPr>
        <p:sp>
          <p:nvSpPr>
            <p:cNvPr id="33815" name="Line 35">
              <a:extLst>
                <a:ext uri="{FF2B5EF4-FFF2-40B4-BE49-F238E27FC236}">
                  <a16:creationId xmlns:a16="http://schemas.microsoft.com/office/drawing/2014/main" id="{3DABADD9-21C0-4BCB-9520-2ED84783C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3850"/>
              <a:ext cx="1619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6" name="Oval 36">
              <a:extLst>
                <a:ext uri="{FF2B5EF4-FFF2-40B4-BE49-F238E27FC236}">
                  <a16:creationId xmlns:a16="http://schemas.microsoft.com/office/drawing/2014/main" id="{92DD4BA3-9454-4897-AD48-01EC48B3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3810"/>
              <a:ext cx="64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17" name="Oval 37">
              <a:extLst>
                <a:ext uri="{FF2B5EF4-FFF2-40B4-BE49-F238E27FC236}">
                  <a16:creationId xmlns:a16="http://schemas.microsoft.com/office/drawing/2014/main" id="{2AAE8E93-2534-481F-B4C6-D6AB850B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3810"/>
              <a:ext cx="64" cy="78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600" name="Text Box 40">
            <a:extLst>
              <a:ext uri="{FF2B5EF4-FFF2-40B4-BE49-F238E27FC236}">
                <a16:creationId xmlns:a16="http://schemas.microsoft.com/office/drawing/2014/main" id="{0F86271F-AF2C-49E1-8594-724D67DBC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32004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=L  </a:t>
            </a: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4231DB51-61B7-4BE0-806A-7B8A1142987C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600200"/>
            <a:ext cx="3048000" cy="457200"/>
            <a:chOff x="2064" y="1008"/>
            <a:chExt cx="1728" cy="288"/>
          </a:xfrm>
        </p:grpSpPr>
        <p:sp>
          <p:nvSpPr>
            <p:cNvPr id="33813" name="Text Box 41">
              <a:extLst>
                <a:ext uri="{FF2B5EF4-FFF2-40B4-BE49-F238E27FC236}">
                  <a16:creationId xmlns:a16="http://schemas.microsoft.com/office/drawing/2014/main" id="{35C7E00B-47DA-4EAC-8DFB-0D8CE0E0E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008"/>
              <a:ext cx="1728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latin typeface="Arial" panose="020B0604020202020204" pitchFamily="34" charset="0"/>
                </a:rPr>
                <a:t>Propone </a:t>
              </a:r>
              <a:r>
                <a:rPr lang="en-US" altLang="es-MX" i="1">
                  <a:latin typeface="Arial" panose="020B0604020202020204" pitchFamily="34" charset="0"/>
                </a:rPr>
                <a:t>x    </a:t>
              </a:r>
              <a:r>
                <a:rPr lang="en-US" altLang="es-MX">
                  <a:latin typeface="Arial" panose="020B0604020202020204" pitchFamily="34" charset="0"/>
                </a:rPr>
                <a:t>(max,L]  </a:t>
              </a:r>
            </a:p>
          </p:txBody>
        </p:sp>
        <p:graphicFrame>
          <p:nvGraphicFramePr>
            <p:cNvPr id="33814" name="Object 0">
              <a:extLst>
                <a:ext uri="{FF2B5EF4-FFF2-40B4-BE49-F238E27FC236}">
                  <a16:creationId xmlns:a16="http://schemas.microsoft.com/office/drawing/2014/main" id="{F8CCEE7F-ECFA-4FFB-B1F1-E2F38EA4E6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2" y="1104"/>
            <a:ext cx="120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05" name="Ecuación" r:id="rId3" imgW="190417" imgH="190417" progId="Equation.3">
                    <p:embed/>
                  </p:oleObj>
                </mc:Choice>
                <mc:Fallback>
                  <p:oleObj name="Ecuación" r:id="rId3" imgW="190417" imgH="190417" progId="Equation.3">
                    <p:embed/>
                    <p:pic>
                      <p:nvPicPr>
                        <p:cNvPr id="33814" name="Object 0">
                          <a:extLst>
                            <a:ext uri="{FF2B5EF4-FFF2-40B4-BE49-F238E27FC236}">
                              <a16:creationId xmlns:a16="http://schemas.microsoft.com/office/drawing/2014/main" id="{F8CCEE7F-ECFA-4FFB-B1F1-E2F38EA4E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2" y="1104"/>
                          <a:ext cx="120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606" name="Text Box 46">
            <a:extLst>
              <a:ext uri="{FF2B5EF4-FFF2-40B4-BE49-F238E27FC236}">
                <a16:creationId xmlns:a16="http://schemas.microsoft.com/office/drawing/2014/main" id="{DAADBCB3-D9F2-494A-9A21-28C8A147B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00288"/>
            <a:ext cx="37338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=max  </a:t>
            </a:r>
          </a:p>
        </p:txBody>
      </p:sp>
      <p:sp>
        <p:nvSpPr>
          <p:cNvPr id="66608" name="Text Box 48">
            <a:extLst>
              <a:ext uri="{FF2B5EF4-FFF2-40B4-BE49-F238E27FC236}">
                <a16:creationId xmlns:a16="http://schemas.microsoft.com/office/drawing/2014/main" id="{152DE131-7A7D-4C1E-B350-1E675641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de la regla 2?</a:t>
            </a:r>
          </a:p>
        </p:txBody>
      </p:sp>
      <p:sp>
        <p:nvSpPr>
          <p:cNvPr id="66611" name="Text Box 51">
            <a:extLst>
              <a:ext uri="{FF2B5EF4-FFF2-40B4-BE49-F238E27FC236}">
                <a16:creationId xmlns:a16="http://schemas.microsoft.com/office/drawing/2014/main" id="{344B74EA-F490-4F27-AADC-F55C9BE74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597275"/>
            <a:ext cx="5486400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solidFill>
                  <a:srgbClr val="800000"/>
                </a:solidFill>
                <a:latin typeface="Arial" panose="020B0604020202020204" pitchFamily="34" charset="0"/>
              </a:rPr>
              <a:t>El detalle institucional puede costarle $60,000 por funcionario al electorado</a:t>
            </a:r>
          </a:p>
        </p:txBody>
      </p:sp>
      <p:sp>
        <p:nvSpPr>
          <p:cNvPr id="3112" name="AutoShape 4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91BE7F9-17C3-4C90-B421-61B66810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0668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3113" name="AutoShape 4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0541730-3FDE-4391-833E-C25FD11A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7" grpId="0" autoUpdateAnimBg="0"/>
      <p:bldP spid="66588" grpId="0" autoUpdateAnimBg="0"/>
      <p:bldP spid="66600" grpId="0" animBg="1" autoUpdateAnimBg="0"/>
      <p:bldP spid="66606" grpId="0" animBg="1" autoUpdateAnimBg="0"/>
      <p:bldP spid="66608" grpId="0" autoUpdateAnimBg="0"/>
      <p:bldP spid="66611" grpId="0" animBg="1" autoUpdateAnimBg="0"/>
      <p:bldP spid="3112" grpId="0" animBg="1"/>
      <p:bldP spid="3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En democracias plurales el mandato de la mayoría suele traducirse en </a:t>
            </a:r>
            <a:r>
              <a:rPr lang="en-US" altLang="es-MX" sz="3200" b="1">
                <a:latin typeface="Arial" panose="020B0604020202020204" pitchFamily="34" charset="0"/>
              </a:rPr>
              <a:t>opresión de la minoría</a:t>
            </a:r>
            <a:r>
              <a:rPr lang="en-US" altLang="es-MX" sz="3200">
                <a:latin typeface="Arial" panose="020B0604020202020204" pitchFamily="34" charset="0"/>
              </a:rPr>
              <a:t>, y esto en confrontación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4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Hoja de cálculo" r:id="rId3" imgW="1533754" imgH="819607" progId="Excel.Sheet.8">
                  <p:embed/>
                </p:oleObj>
              </mc:Choice>
              <mc:Fallback>
                <p:oleObj name="Hoja de cálculo" r:id="rId3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Hoja de cálculo" r:id="rId5" imgW="1533754" imgH="657454" progId="Excel.Sheet.8">
                  <p:embed/>
                </p:oleObj>
              </mc:Choice>
              <mc:Fallback>
                <p:oleObj name="Hoja de cálculo" r:id="rId5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 dirty="0">
                <a:latin typeface="Arial"/>
                <a:cs typeface="Arial"/>
              </a:rPr>
              <a:t>Vecinos cercanos pero muy distintos, Cachemira </a:t>
            </a:r>
            <a:endParaRPr lang="es-ES" altLang="es-MX" sz="2800" dirty="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419</cp:revision>
  <cp:lastPrinted>2002-08-27T16:03:34Z</cp:lastPrinted>
  <dcterms:created xsi:type="dcterms:W3CDTF">2002-08-19T04:35:58Z</dcterms:created>
  <dcterms:modified xsi:type="dcterms:W3CDTF">2022-03-09T15:47:10Z</dcterms:modified>
</cp:coreProperties>
</file>